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7" r:id="rId2"/>
    <p:sldId id="267" r:id="rId3"/>
    <p:sldId id="273" r:id="rId4"/>
    <p:sldId id="275" r:id="rId5"/>
    <p:sldId id="256" r:id="rId6"/>
    <p:sldId id="258" r:id="rId7"/>
    <p:sldId id="269" r:id="rId8"/>
    <p:sldId id="262" r:id="rId9"/>
    <p:sldId id="266" r:id="rId10"/>
    <p:sldId id="268" r:id="rId11"/>
    <p:sldId id="259" r:id="rId12"/>
    <p:sldId id="270" r:id="rId13"/>
    <p:sldId id="260" r:id="rId14"/>
    <p:sldId id="276"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75A5374-D42F-445D-A7EA-95B8C0C3DA9A}" type="datetimeFigureOut">
              <a:rPr lang="en-US" smtClean="0"/>
              <a:t>9/29/2014</a:t>
            </a:fld>
            <a:endParaRPr lang="en-US"/>
          </a:p>
        </p:txBody>
      </p:sp>
      <p:sp>
        <p:nvSpPr>
          <p:cNvPr id="8" name="Slide Number Placeholder 7"/>
          <p:cNvSpPr>
            <a:spLocks noGrp="1"/>
          </p:cNvSpPr>
          <p:nvPr>
            <p:ph type="sldNum" sz="quarter" idx="11"/>
          </p:nvPr>
        </p:nvSpPr>
        <p:spPr/>
        <p:txBody>
          <a:bodyPr/>
          <a:lstStyle/>
          <a:p>
            <a:fld id="{70868ED7-F859-47A4-BB86-835DC3E1BF7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A5374-D42F-445D-A7EA-95B8C0C3DA9A}"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8ED7-F859-47A4-BB86-835DC3E1BF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5A5374-D42F-445D-A7EA-95B8C0C3DA9A}"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8ED7-F859-47A4-BB86-835DC3E1BF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75A5374-D42F-445D-A7EA-95B8C0C3DA9A}"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8ED7-F859-47A4-BB86-835DC3E1BF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A5374-D42F-445D-A7EA-95B8C0C3DA9A}" type="datetimeFigureOut">
              <a:rPr lang="en-US" smtClean="0"/>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8ED7-F859-47A4-BB86-835DC3E1BF76}"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75A5374-D42F-445D-A7EA-95B8C0C3DA9A}"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68ED7-F859-47A4-BB86-835DC3E1BF76}"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75A5374-D42F-445D-A7EA-95B8C0C3DA9A}" type="datetimeFigureOut">
              <a:rPr lang="en-US" smtClean="0"/>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868ED7-F859-47A4-BB86-835DC3E1BF76}"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5A5374-D42F-445D-A7EA-95B8C0C3DA9A}" type="datetimeFigureOut">
              <a:rPr lang="en-US" smtClean="0"/>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868ED7-F859-47A4-BB86-835DC3E1BF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A5374-D42F-445D-A7EA-95B8C0C3DA9A}" type="datetimeFigureOut">
              <a:rPr lang="en-US" smtClean="0"/>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868ED7-F859-47A4-BB86-835DC3E1BF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A5374-D42F-445D-A7EA-95B8C0C3DA9A}"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68ED7-F859-47A4-BB86-835DC3E1BF7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A5374-D42F-445D-A7EA-95B8C0C3DA9A}" type="datetimeFigureOut">
              <a:rPr lang="en-US" smtClean="0"/>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68ED7-F859-47A4-BB86-835DC3E1BF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75A5374-D42F-445D-A7EA-95B8C0C3DA9A}" type="datetimeFigureOut">
              <a:rPr lang="en-US" smtClean="0"/>
              <a:t>9/29/2014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0868ED7-F859-47A4-BB86-835DC3E1BF76}"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886" y="990600"/>
            <a:ext cx="8229600" cy="1600200"/>
          </a:xfrm>
        </p:spPr>
        <p:txBody>
          <a:bodyPr>
            <a:normAutofit fontScale="90000"/>
          </a:bodyPr>
          <a:lstStyle/>
          <a:p>
            <a:r>
              <a:rPr lang="en-US" dirty="0" smtClean="0"/>
              <a:t>Mobile Devices </a:t>
            </a:r>
            <a:br>
              <a:rPr lang="en-US" dirty="0" smtClean="0"/>
            </a:br>
            <a:r>
              <a:rPr lang="en-US" dirty="0" smtClean="0"/>
              <a:t>in </a:t>
            </a:r>
            <a:r>
              <a:rPr lang="en-US" i="1" dirty="0" smtClean="0"/>
              <a:t/>
            </a:r>
            <a:br>
              <a:rPr lang="en-US" i="1" dirty="0" smtClean="0"/>
            </a:br>
            <a:r>
              <a:rPr lang="en-US" i="1" dirty="0" smtClean="0"/>
              <a:t>Higher Education</a:t>
            </a:r>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4999" y="2667000"/>
            <a:ext cx="5315373" cy="3276600"/>
          </a:xfrm>
          <a:prstGeom prst="rect">
            <a:avLst/>
          </a:prstGeom>
        </p:spPr>
      </p:pic>
    </p:spTree>
    <p:extLst>
      <p:ext uri="{BB962C8B-B14F-4D97-AF65-F5344CB8AC3E}">
        <p14:creationId xmlns:p14="http://schemas.microsoft.com/office/powerpoint/2010/main" val="3378229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lstStyle/>
          <a:p>
            <a:r>
              <a:rPr lang="en-US" dirty="0"/>
              <a:t>Benefits</a:t>
            </a:r>
          </a:p>
        </p:txBody>
      </p:sp>
      <p:sp>
        <p:nvSpPr>
          <p:cNvPr id="3" name="Text Placeholder 2"/>
          <p:cNvSpPr>
            <a:spLocks noGrp="1"/>
          </p:cNvSpPr>
          <p:nvPr>
            <p:ph type="body" idx="1"/>
          </p:nvPr>
        </p:nvSpPr>
        <p:spPr>
          <a:xfrm>
            <a:off x="685800" y="1676400"/>
            <a:ext cx="7772400" cy="4495800"/>
          </a:xfrm>
        </p:spPr>
        <p:txBody>
          <a:bodyPr>
            <a:normAutofit/>
          </a:bodyPr>
          <a:lstStyle/>
          <a:p>
            <a:r>
              <a:rPr lang="en-US" b="1" dirty="0"/>
              <a:t>Ease of information distribution for </a:t>
            </a:r>
            <a:r>
              <a:rPr lang="en-US" b="1" dirty="0" smtClean="0"/>
              <a:t>educators</a:t>
            </a:r>
          </a:p>
          <a:p>
            <a:endParaRPr lang="en-US" b="1" dirty="0"/>
          </a:p>
          <a:p>
            <a:pPr algn="l"/>
            <a:r>
              <a:rPr lang="en-US" dirty="0" smtClean="0"/>
              <a:t>Educators of traditional, blended, and fully-online learners in </a:t>
            </a:r>
            <a:r>
              <a:rPr lang="en-US" dirty="0"/>
              <a:t>courses </a:t>
            </a:r>
            <a:r>
              <a:rPr lang="en-US" dirty="0" smtClean="0"/>
              <a:t>which </a:t>
            </a:r>
            <a:r>
              <a:rPr lang="en-US" dirty="0"/>
              <a:t>utilize a bowser accessible </a:t>
            </a:r>
            <a:r>
              <a:rPr lang="en-US" dirty="0" smtClean="0"/>
              <a:t>LMS give their students the advantage of being able to push out diverse media and engaging learning materials, and </a:t>
            </a:r>
          </a:p>
          <a:p>
            <a:pPr algn="l"/>
            <a:endParaRPr lang="en-US" dirty="0"/>
          </a:p>
          <a:p>
            <a:pPr algn="l"/>
            <a:endParaRPr lang="en-US" dirty="0" smtClean="0"/>
          </a:p>
          <a:p>
            <a:pPr algn="l"/>
            <a:endParaRPr lang="en-US" dirty="0" smtClean="0"/>
          </a:p>
          <a:p>
            <a:pPr algn="l"/>
            <a:r>
              <a:rPr lang="en-US" dirty="0" smtClean="0"/>
              <a:t>communicating in various non confrontational text-based engaging environments (such as synchronous/asynchronous chat-rooms from web-based conferences) or forums, or messaging systems.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733800"/>
            <a:ext cx="1281113" cy="1057275"/>
          </a:xfrm>
          <a:prstGeom prst="rect">
            <a:avLst/>
          </a:prstGeom>
        </p:spPr>
      </p:pic>
    </p:spTree>
    <p:custDataLst>
      <p:tags r:id="rId1"/>
    </p:custDataLst>
    <p:extLst>
      <p:ext uri="{BB962C8B-B14F-4D97-AF65-F5344CB8AC3E}">
        <p14:creationId xmlns:p14="http://schemas.microsoft.com/office/powerpoint/2010/main" val="1052135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04875"/>
          </a:xfrm>
        </p:spPr>
        <p:txBody>
          <a:bodyPr/>
          <a:lstStyle/>
          <a:p>
            <a:r>
              <a:rPr lang="en-US" dirty="0" smtClean="0"/>
              <a:t>General Use</a:t>
            </a:r>
            <a:endParaRPr lang="en-US" dirty="0"/>
          </a:p>
        </p:txBody>
      </p:sp>
      <p:sp>
        <p:nvSpPr>
          <p:cNvPr id="3" name="Text Placeholder 2"/>
          <p:cNvSpPr>
            <a:spLocks noGrp="1"/>
          </p:cNvSpPr>
          <p:nvPr>
            <p:ph type="body" idx="1"/>
          </p:nvPr>
        </p:nvSpPr>
        <p:spPr>
          <a:xfrm>
            <a:off x="685800" y="1143000"/>
            <a:ext cx="7772400" cy="4267200"/>
          </a:xfrm>
        </p:spPr>
        <p:txBody>
          <a:bodyPr>
            <a:normAutofit fontScale="85000" lnSpcReduction="20000"/>
          </a:bodyPr>
          <a:lstStyle/>
          <a:p>
            <a:r>
              <a:rPr lang="en-US" b="1" dirty="0" smtClean="0"/>
              <a:t>Use of mobile devices is for consumption, production, or communication.</a:t>
            </a:r>
          </a:p>
          <a:p>
            <a:endParaRPr lang="en-US" b="1" dirty="0" smtClean="0">
              <a:solidFill>
                <a:schemeClr val="bg1">
                  <a:lumMod val="50000"/>
                </a:schemeClr>
              </a:solidFill>
              <a:latin typeface="+mn-lt"/>
            </a:endParaRPr>
          </a:p>
          <a:p>
            <a:pPr algn="l"/>
            <a:r>
              <a:rPr lang="en-US" dirty="0" smtClean="0">
                <a:solidFill>
                  <a:schemeClr val="bg1">
                    <a:lumMod val="50000"/>
                  </a:schemeClr>
                </a:solidFill>
                <a:latin typeface="+mn-lt"/>
              </a:rPr>
              <a:t>“Mobile </a:t>
            </a:r>
            <a:r>
              <a:rPr lang="en-US" dirty="0">
                <a:solidFill>
                  <a:schemeClr val="bg1">
                    <a:lumMod val="50000"/>
                  </a:schemeClr>
                </a:solidFill>
                <a:latin typeface="+mn-lt"/>
              </a:rPr>
              <a:t>technologies today provide an efficient and accurate</a:t>
            </a:r>
          </a:p>
          <a:p>
            <a:pPr algn="l"/>
            <a:r>
              <a:rPr lang="en-US" dirty="0">
                <a:solidFill>
                  <a:schemeClr val="bg1">
                    <a:lumMod val="50000"/>
                  </a:schemeClr>
                </a:solidFill>
                <a:latin typeface="+mn-lt"/>
              </a:rPr>
              <a:t>way to capture, store, analyze, and share data during field</a:t>
            </a:r>
          </a:p>
          <a:p>
            <a:pPr algn="l"/>
            <a:r>
              <a:rPr lang="en-US" dirty="0" smtClean="0">
                <a:solidFill>
                  <a:schemeClr val="bg1">
                    <a:lumMod val="50000"/>
                  </a:schemeClr>
                </a:solidFill>
                <a:latin typeface="+mn-lt"/>
              </a:rPr>
              <a:t>Research” </a:t>
            </a:r>
            <a:r>
              <a:rPr lang="en-US" dirty="0">
                <a:solidFill>
                  <a:schemeClr val="tx1"/>
                </a:solidFill>
                <a:latin typeface="+mn-lt"/>
              </a:rPr>
              <a:t>(</a:t>
            </a:r>
            <a:r>
              <a:rPr lang="en-US" dirty="0" err="1">
                <a:solidFill>
                  <a:schemeClr val="tx1"/>
                </a:solidFill>
                <a:latin typeface="+mn-lt"/>
              </a:rPr>
              <a:t>Whalley</a:t>
            </a:r>
            <a:r>
              <a:rPr lang="en-US" dirty="0">
                <a:solidFill>
                  <a:schemeClr val="tx1"/>
                </a:solidFill>
                <a:latin typeface="+mn-lt"/>
              </a:rPr>
              <a:t>, 2013</a:t>
            </a:r>
            <a:r>
              <a:rPr lang="en-US" dirty="0" smtClean="0">
                <a:solidFill>
                  <a:schemeClr val="tx1"/>
                </a:solidFill>
                <a:latin typeface="+mn-lt"/>
              </a:rPr>
              <a:t>).</a:t>
            </a:r>
            <a:endParaRPr lang="en-US" dirty="0">
              <a:solidFill>
                <a:schemeClr val="tx1"/>
              </a:solidFill>
              <a:latin typeface="+mn-lt"/>
            </a:endParaRPr>
          </a:p>
          <a:p>
            <a:endParaRPr lang="en-US" dirty="0" smtClean="0"/>
          </a:p>
          <a:p>
            <a:endParaRPr lang="en-US" dirty="0"/>
          </a:p>
          <a:p>
            <a:pPr algn="l"/>
            <a:r>
              <a:rPr lang="en-US" b="1" dirty="0" smtClean="0"/>
              <a:t>Learners: </a:t>
            </a:r>
          </a:p>
          <a:p>
            <a:pPr algn="l"/>
            <a:r>
              <a:rPr lang="en-US" dirty="0" smtClean="0"/>
              <a:t>Reading Textbooks/</a:t>
            </a:r>
            <a:r>
              <a:rPr lang="en-US" dirty="0" err="1" smtClean="0"/>
              <a:t>ebooks</a:t>
            </a:r>
            <a:r>
              <a:rPr lang="en-US" dirty="0" smtClean="0"/>
              <a:t>/scholarly articles/Field research</a:t>
            </a:r>
          </a:p>
          <a:p>
            <a:pPr algn="l"/>
            <a:r>
              <a:rPr lang="en-US" dirty="0" smtClean="0"/>
              <a:t>Writing and producing media</a:t>
            </a:r>
          </a:p>
          <a:p>
            <a:pPr algn="l"/>
            <a:r>
              <a:rPr lang="en-US" dirty="0" smtClean="0"/>
              <a:t>Communicating with instructors and other students</a:t>
            </a:r>
          </a:p>
          <a:p>
            <a:pPr algn="l"/>
            <a:endParaRPr lang="en-US" dirty="0" smtClean="0"/>
          </a:p>
          <a:p>
            <a:pPr algn="l"/>
            <a:r>
              <a:rPr lang="en-US" b="1" dirty="0" smtClean="0"/>
              <a:t>Educators: </a:t>
            </a:r>
          </a:p>
          <a:p>
            <a:pPr algn="l"/>
            <a:r>
              <a:rPr lang="en-US" dirty="0" smtClean="0"/>
              <a:t>Use as “clickers”, use for “engagement” </a:t>
            </a:r>
          </a:p>
          <a:p>
            <a:pPr algn="l"/>
            <a:r>
              <a:rPr lang="en-US" dirty="0" smtClean="0"/>
              <a:t>Communication synchronously/asynchronously </a:t>
            </a:r>
          </a:p>
          <a:p>
            <a:pPr algn="l"/>
            <a:endParaRPr lang="en-US" dirty="0" smtClean="0"/>
          </a:p>
          <a:p>
            <a:pPr algn="l"/>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83683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066800"/>
          </a:xfrm>
        </p:spPr>
        <p:txBody>
          <a:bodyPr/>
          <a:lstStyle/>
          <a:p>
            <a:r>
              <a:rPr lang="en-US" dirty="0" smtClean="0"/>
              <a:t>Use: </a:t>
            </a:r>
            <a:r>
              <a:rPr lang="en-US" dirty="0" err="1" smtClean="0"/>
              <a:t>Mimio</a:t>
            </a:r>
            <a:r>
              <a:rPr lang="en-US" dirty="0" smtClean="0"/>
              <a:t> Mobile</a:t>
            </a:r>
            <a:endParaRPr lang="en-US" dirty="0"/>
          </a:p>
        </p:txBody>
      </p:sp>
      <p:sp>
        <p:nvSpPr>
          <p:cNvPr id="3" name="Text Placeholder 2"/>
          <p:cNvSpPr>
            <a:spLocks noGrp="1"/>
          </p:cNvSpPr>
          <p:nvPr>
            <p:ph type="body" idx="1"/>
          </p:nvPr>
        </p:nvSpPr>
        <p:spPr>
          <a:xfrm>
            <a:off x="762000" y="1295400"/>
            <a:ext cx="7772400" cy="3981451"/>
          </a:xfrm>
        </p:spPr>
        <p:txBody>
          <a:bodyPr/>
          <a:lstStyle/>
          <a:p>
            <a:pPr algn="l"/>
            <a:r>
              <a:rPr lang="en-US" dirty="0" smtClean="0"/>
              <a:t>Apps, such as </a:t>
            </a:r>
            <a:r>
              <a:rPr lang="en-US" dirty="0" err="1" smtClean="0"/>
              <a:t>MimioMobile</a:t>
            </a:r>
            <a:r>
              <a:rPr lang="en-US" dirty="0"/>
              <a:t> </a:t>
            </a:r>
            <a:r>
              <a:rPr lang="en-US" dirty="0" smtClean="0"/>
              <a:t>allow educators in traditional classrooms to push e-books, rich-media, pod-cast, and other learning materials out to student devices. </a:t>
            </a:r>
          </a:p>
          <a:p>
            <a:endParaRPr lang="en-US" dirty="0"/>
          </a:p>
          <a:p>
            <a:pPr algn="l"/>
            <a:r>
              <a:rPr lang="en-US" dirty="0" err="1" smtClean="0"/>
              <a:t>MimioMobile</a:t>
            </a:r>
            <a:r>
              <a:rPr lang="en-US" dirty="0" smtClean="0"/>
              <a:t> also allows students to quickly partake in surveys, as they use their devices as educational “clickers” to provide lively, engaging measurable results on-screen at the front of the classroom, and on the devices—all of which the instructor controls.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57200"/>
            <a:ext cx="762000" cy="7598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055" y="3926058"/>
            <a:ext cx="3629904" cy="2722429"/>
          </a:xfrm>
          <a:prstGeom prst="rect">
            <a:avLst/>
          </a:prstGeom>
        </p:spPr>
      </p:pic>
    </p:spTree>
    <p:extLst>
      <p:ext uri="{BB962C8B-B14F-4D97-AF65-F5344CB8AC3E}">
        <p14:creationId xmlns:p14="http://schemas.microsoft.com/office/powerpoint/2010/main" val="191535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752475"/>
          </a:xfrm>
        </p:spPr>
        <p:txBody>
          <a:bodyPr>
            <a:normAutofit fontScale="90000"/>
          </a:bodyPr>
          <a:lstStyle/>
          <a:p>
            <a:r>
              <a:rPr lang="en-US" dirty="0" smtClean="0"/>
              <a:t>Barriers</a:t>
            </a:r>
            <a:endParaRPr lang="en-US" dirty="0"/>
          </a:p>
        </p:txBody>
      </p:sp>
      <p:sp>
        <p:nvSpPr>
          <p:cNvPr id="3" name="Text Placeholder 2"/>
          <p:cNvSpPr>
            <a:spLocks noGrp="1"/>
          </p:cNvSpPr>
          <p:nvPr>
            <p:ph type="body" idx="1"/>
          </p:nvPr>
        </p:nvSpPr>
        <p:spPr>
          <a:xfrm>
            <a:off x="722313" y="1219200"/>
            <a:ext cx="7772400" cy="5334000"/>
          </a:xfrm>
        </p:spPr>
        <p:txBody>
          <a:bodyPr>
            <a:normAutofit fontScale="92500" lnSpcReduction="20000"/>
          </a:bodyPr>
          <a:lstStyle/>
          <a:p>
            <a:pPr algn="l"/>
            <a:r>
              <a:rPr lang="en-US" i="1" dirty="0" smtClean="0"/>
              <a:t>There are many barriers which learners, educators, administrators, and designers must face when anticipating the implementation of Mobile Devices in an educational strategic plan. Listed are a few:</a:t>
            </a:r>
          </a:p>
          <a:p>
            <a:pPr algn="l"/>
            <a:endParaRPr lang="en-US" dirty="0"/>
          </a:p>
          <a:p>
            <a:pPr marL="342900" indent="-342900" algn="l">
              <a:buFont typeface="Arial" pitchFamily="34" charset="0"/>
              <a:buChar char="•"/>
            </a:pPr>
            <a:r>
              <a:rPr lang="en-US" dirty="0" smtClean="0"/>
              <a:t>New technology can create </a:t>
            </a:r>
            <a:r>
              <a:rPr lang="en-US" dirty="0"/>
              <a:t>extra steps between </a:t>
            </a:r>
            <a:r>
              <a:rPr lang="en-US" dirty="0" smtClean="0"/>
              <a:t>learner and educational outcome. </a:t>
            </a:r>
          </a:p>
          <a:p>
            <a:pPr marL="342900" indent="-342900" algn="l">
              <a:buFont typeface="Arial" pitchFamily="34" charset="0"/>
              <a:buChar char="•"/>
            </a:pPr>
            <a:endParaRPr lang="en-US" dirty="0" smtClean="0"/>
          </a:p>
          <a:p>
            <a:pPr marL="342900" indent="-342900" algn="l">
              <a:buFont typeface="Arial" pitchFamily="34" charset="0"/>
              <a:buChar char="•"/>
            </a:pPr>
            <a:r>
              <a:rPr lang="en-US" dirty="0" smtClean="0"/>
              <a:t>Electronic </a:t>
            </a:r>
            <a:r>
              <a:rPr lang="en-US" dirty="0"/>
              <a:t>technology interfaces evolve  regularly </a:t>
            </a:r>
            <a:r>
              <a:rPr lang="en-US" dirty="0" smtClean="0"/>
              <a:t>(</a:t>
            </a:r>
            <a:r>
              <a:rPr lang="en-US" dirty="0"/>
              <a:t>change </a:t>
            </a:r>
            <a:r>
              <a:rPr lang="en-US" dirty="0" smtClean="0"/>
              <a:t>happens </a:t>
            </a:r>
            <a:r>
              <a:rPr lang="en-US" dirty="0"/>
              <a:t>fast) which </a:t>
            </a:r>
            <a:r>
              <a:rPr lang="en-US" dirty="0" smtClean="0"/>
              <a:t>embeds a constant learning curve for the technology.</a:t>
            </a:r>
            <a:endParaRPr lang="en-US" dirty="0"/>
          </a:p>
          <a:p>
            <a:pPr marL="342900" indent="-342900" algn="l">
              <a:buFont typeface="Arial" pitchFamily="34" charset="0"/>
              <a:buChar char="•"/>
            </a:pPr>
            <a:endParaRPr lang="en-US" dirty="0"/>
          </a:p>
          <a:p>
            <a:pPr marL="342900" indent="-342900" algn="l">
              <a:buFont typeface="Arial" pitchFamily="34" charset="0"/>
              <a:buChar char="•"/>
            </a:pPr>
            <a:r>
              <a:rPr lang="en-US" dirty="0" smtClean="0"/>
              <a:t>Institutions which implement BYOD philosophy must find ways to facilitate learners who don’t own mobile devices.</a:t>
            </a:r>
          </a:p>
          <a:p>
            <a:pPr marL="342900" indent="-342900" algn="l">
              <a:buFont typeface="Arial" pitchFamily="34" charset="0"/>
              <a:buChar char="•"/>
            </a:pPr>
            <a:endParaRPr lang="en-US" dirty="0" smtClean="0"/>
          </a:p>
          <a:p>
            <a:pPr marL="342900" indent="-342900" algn="l">
              <a:buFont typeface="Arial" pitchFamily="34" charset="0"/>
              <a:buChar char="•"/>
            </a:pPr>
            <a:r>
              <a:rPr lang="en-US" dirty="0" smtClean="0"/>
              <a:t>Technology breaks, and although it is relatively inexpensive, it is not free.	</a:t>
            </a:r>
          </a:p>
          <a:p>
            <a:pPr marL="342900" indent="-342900" algn="l">
              <a:buFont typeface="Arial" pitchFamily="34" charset="0"/>
              <a:buChar char="•"/>
            </a:pPr>
            <a:endParaRPr lang="en-US" dirty="0" smtClean="0"/>
          </a:p>
          <a:p>
            <a:pPr marL="342900" indent="-342900" algn="l">
              <a:buFont typeface="Arial" pitchFamily="34" charset="0"/>
              <a:buChar char="•"/>
            </a:pPr>
            <a:r>
              <a:rPr lang="en-US" dirty="0" smtClean="0"/>
              <a:t>Battery life and connectivity and screen-size are not always ideal</a:t>
            </a:r>
          </a:p>
          <a:p>
            <a:pPr algn="l"/>
            <a:endParaRPr lang="en-US" dirty="0" smtClean="0"/>
          </a:p>
          <a:p>
            <a:endParaRPr lang="en-US" dirty="0"/>
          </a:p>
        </p:txBody>
      </p:sp>
    </p:spTree>
    <p:extLst>
      <p:ext uri="{BB962C8B-B14F-4D97-AF65-F5344CB8AC3E}">
        <p14:creationId xmlns:p14="http://schemas.microsoft.com/office/powerpoint/2010/main" val="3596335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838200"/>
            <a:ext cx="7620000" cy="923330"/>
          </a:xfrm>
          <a:prstGeom prst="rect">
            <a:avLst/>
          </a:prstGeom>
        </p:spPr>
        <p:txBody>
          <a:bodyPr wrap="square">
            <a:spAutoFit/>
          </a:bodyPr>
          <a:lstStyle/>
          <a:p>
            <a:r>
              <a:rPr lang="en-US" dirty="0"/>
              <a:t>Some students are not already skilled at using </a:t>
            </a:r>
            <a:r>
              <a:rPr lang="en-US" dirty="0" smtClean="0"/>
              <a:t>digital technology</a:t>
            </a:r>
            <a:r>
              <a:rPr lang="en-US" dirty="0"/>
              <a:t>, due not only to economic barriers </a:t>
            </a:r>
            <a:r>
              <a:rPr lang="en-US" dirty="0" smtClean="0"/>
              <a:t>to owning </a:t>
            </a:r>
            <a:r>
              <a:rPr lang="en-US" dirty="0"/>
              <a:t>and using computers at home but also </a:t>
            </a:r>
            <a:r>
              <a:rPr lang="en-US" dirty="0" smtClean="0"/>
              <a:t>to psychosocial </a:t>
            </a:r>
            <a:r>
              <a:rPr lang="en-US" dirty="0"/>
              <a:t>obstacles such as fear (Stanley 2003).</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805073"/>
            <a:ext cx="4243039" cy="3657600"/>
          </a:xfrm>
          <a:prstGeom prst="rect">
            <a:avLst/>
          </a:prstGeom>
        </p:spPr>
      </p:pic>
    </p:spTree>
    <p:extLst>
      <p:ext uri="{BB962C8B-B14F-4D97-AF65-F5344CB8AC3E}">
        <p14:creationId xmlns:p14="http://schemas.microsoft.com/office/powerpoint/2010/main" val="312775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213" y="228600"/>
            <a:ext cx="7126287" cy="914400"/>
          </a:xfrm>
        </p:spPr>
        <p:txBody>
          <a:bodyPr/>
          <a:lstStyle/>
          <a:p>
            <a:r>
              <a:rPr lang="en-US" sz="2000" dirty="0" smtClean="0"/>
              <a:t>Despite these barriers, well implemented use of these devices can dramatically enhance learner engagement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95400"/>
            <a:ext cx="6095998" cy="3758104"/>
          </a:xfrm>
          <a:prstGeom prst="rect">
            <a:avLst/>
          </a:prstGeom>
        </p:spPr>
      </p:pic>
      <p:sp>
        <p:nvSpPr>
          <p:cNvPr id="5" name="Rectangle 4"/>
          <p:cNvSpPr/>
          <p:nvPr/>
        </p:nvSpPr>
        <p:spPr>
          <a:xfrm>
            <a:off x="489857" y="5257800"/>
            <a:ext cx="8001000" cy="1200329"/>
          </a:xfrm>
          <a:prstGeom prst="rect">
            <a:avLst/>
          </a:prstGeom>
        </p:spPr>
        <p:txBody>
          <a:bodyPr wrap="square">
            <a:spAutoFit/>
          </a:bodyPr>
          <a:lstStyle/>
          <a:p>
            <a:r>
              <a:rPr lang="en-US" dirty="0" smtClean="0">
                <a:solidFill>
                  <a:schemeClr val="bg1">
                    <a:lumMod val="50000"/>
                  </a:schemeClr>
                </a:solidFill>
              </a:rPr>
              <a:t>“Overall</a:t>
            </a:r>
            <a:r>
              <a:rPr lang="en-US" dirty="0">
                <a:solidFill>
                  <a:schemeClr val="bg1">
                    <a:lumMod val="50000"/>
                  </a:schemeClr>
                </a:solidFill>
              </a:rPr>
              <a:t>, the </a:t>
            </a:r>
            <a:r>
              <a:rPr lang="en-US" b="1" dirty="0" smtClean="0">
                <a:solidFill>
                  <a:schemeClr val="bg1">
                    <a:lumMod val="50000"/>
                  </a:schemeClr>
                </a:solidFill>
              </a:rPr>
              <a:t>opportunities</a:t>
            </a:r>
            <a:r>
              <a:rPr lang="en-US" dirty="0" smtClean="0">
                <a:solidFill>
                  <a:schemeClr val="bg1">
                    <a:lumMod val="50000"/>
                  </a:schemeClr>
                </a:solidFill>
              </a:rPr>
              <a:t> offered </a:t>
            </a:r>
            <a:r>
              <a:rPr lang="en-US" dirty="0">
                <a:solidFill>
                  <a:schemeClr val="bg1">
                    <a:lumMod val="50000"/>
                  </a:schemeClr>
                </a:solidFill>
              </a:rPr>
              <a:t>by mobile devices to support </a:t>
            </a:r>
            <a:r>
              <a:rPr lang="en-US" dirty="0" smtClean="0">
                <a:solidFill>
                  <a:schemeClr val="bg1">
                    <a:lumMod val="50000"/>
                  </a:schemeClr>
                </a:solidFill>
              </a:rPr>
              <a:t>inquiry-based learning </a:t>
            </a:r>
            <a:r>
              <a:rPr lang="en-US" dirty="0">
                <a:solidFill>
                  <a:schemeClr val="bg1">
                    <a:lumMod val="50000"/>
                  </a:schemeClr>
                </a:solidFill>
              </a:rPr>
              <a:t>are great and should be embraced by faculty, </a:t>
            </a:r>
            <a:r>
              <a:rPr lang="en-US" dirty="0" smtClean="0">
                <a:solidFill>
                  <a:schemeClr val="bg1">
                    <a:lumMod val="50000"/>
                  </a:schemeClr>
                </a:solidFill>
              </a:rPr>
              <a:t>who might </a:t>
            </a:r>
            <a:r>
              <a:rPr lang="en-US" dirty="0">
                <a:solidFill>
                  <a:schemeClr val="bg1">
                    <a:lumMod val="50000"/>
                  </a:schemeClr>
                </a:solidFill>
              </a:rPr>
              <a:t>be surprised by how informed, engaged, and </a:t>
            </a:r>
            <a:r>
              <a:rPr lang="en-US" dirty="0" smtClean="0">
                <a:solidFill>
                  <a:schemeClr val="bg1">
                    <a:lumMod val="50000"/>
                  </a:schemeClr>
                </a:solidFill>
              </a:rPr>
              <a:t>skillful their </a:t>
            </a:r>
            <a:r>
              <a:rPr lang="en-US" dirty="0">
                <a:solidFill>
                  <a:schemeClr val="bg1">
                    <a:lumMod val="50000"/>
                  </a:schemeClr>
                </a:solidFill>
              </a:rPr>
              <a:t>students are with mobile </a:t>
            </a:r>
            <a:r>
              <a:rPr lang="en-US" dirty="0" smtClean="0">
                <a:solidFill>
                  <a:schemeClr val="bg1">
                    <a:lumMod val="50000"/>
                  </a:schemeClr>
                </a:solidFill>
              </a:rPr>
              <a:t>devices”</a:t>
            </a:r>
            <a:r>
              <a:rPr lang="en-US" dirty="0">
                <a:solidFill>
                  <a:schemeClr val="bg1">
                    <a:lumMod val="50000"/>
                  </a:schemeClr>
                </a:solidFill>
              </a:rPr>
              <a:t> </a:t>
            </a:r>
            <a:r>
              <a:rPr lang="en-US" dirty="0"/>
              <a:t>(</a:t>
            </a:r>
            <a:r>
              <a:rPr lang="en-US" dirty="0" err="1"/>
              <a:t>Whalley</a:t>
            </a:r>
            <a:r>
              <a:rPr lang="en-US" dirty="0"/>
              <a:t>, 2013)</a:t>
            </a:r>
            <a:r>
              <a:rPr lang="en-US" dirty="0" smtClean="0"/>
              <a:t>.</a:t>
            </a:r>
            <a:endParaRPr lang="en-US" dirty="0"/>
          </a:p>
        </p:txBody>
      </p:sp>
    </p:spTree>
    <p:extLst>
      <p:ext uri="{BB962C8B-B14F-4D97-AF65-F5344CB8AC3E}">
        <p14:creationId xmlns:p14="http://schemas.microsoft.com/office/powerpoint/2010/main" val="856512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7772400" cy="904875"/>
          </a:xfrm>
        </p:spPr>
        <p:txBody>
          <a:bodyPr/>
          <a:lstStyle/>
          <a:p>
            <a:r>
              <a:rPr lang="en-US" dirty="0" smtClean="0"/>
              <a:t>Bibliography</a:t>
            </a:r>
            <a:endParaRPr lang="en-US" dirty="0"/>
          </a:p>
        </p:txBody>
      </p:sp>
      <p:sp>
        <p:nvSpPr>
          <p:cNvPr id="3" name="Text Placeholder 2"/>
          <p:cNvSpPr>
            <a:spLocks noGrp="1"/>
          </p:cNvSpPr>
          <p:nvPr>
            <p:ph type="body" idx="4294967295"/>
          </p:nvPr>
        </p:nvSpPr>
        <p:spPr>
          <a:xfrm>
            <a:off x="457200" y="1524000"/>
            <a:ext cx="7772400" cy="3886200"/>
          </a:xfrm>
        </p:spPr>
        <p:txBody>
          <a:bodyPr>
            <a:normAutofit/>
          </a:bodyPr>
          <a:lstStyle/>
          <a:p>
            <a:pPr marL="0" indent="0" algn="l">
              <a:buNone/>
            </a:pPr>
            <a:r>
              <a:rPr lang="en-US" sz="1200" dirty="0"/>
              <a:t>Abram, S. (</a:t>
            </a:r>
            <a:r>
              <a:rPr lang="en-US" sz="1200" dirty="0" err="1"/>
              <a:t>n.d.</a:t>
            </a:r>
            <a:r>
              <a:rPr lang="en-US" sz="1200" dirty="0"/>
              <a:t>). Preparing Our Schools for the BYOD World, 10–12.</a:t>
            </a:r>
          </a:p>
          <a:p>
            <a:pPr marL="0" indent="0" algn="l">
              <a:buNone/>
            </a:pPr>
            <a:r>
              <a:rPr lang="en-US" sz="1200" dirty="0" smtClean="0"/>
              <a:t>	</a:t>
            </a:r>
            <a:r>
              <a:rPr lang="en-US" sz="1200" dirty="0" err="1" smtClean="0"/>
              <a:t>Whalley</a:t>
            </a:r>
            <a:r>
              <a:rPr lang="en-US" sz="1200" dirty="0"/>
              <a:t>, W. B. (2013). the International Desk, </a:t>
            </a:r>
            <a:r>
              <a:rPr lang="en-US" sz="1200" i="1" dirty="0"/>
              <a:t>34</a:t>
            </a:r>
            <a:r>
              <a:rPr lang="en-US" sz="1200" dirty="0"/>
              <a:t>(2), 38–43.</a:t>
            </a:r>
          </a:p>
          <a:p>
            <a:pPr algn="l"/>
            <a:endParaRPr lang="en-US" sz="1200" dirty="0"/>
          </a:p>
          <a:p>
            <a:pPr marL="0" indent="0" algn="l">
              <a:buNone/>
            </a:pPr>
            <a:r>
              <a:rPr lang="en-US" sz="1200" dirty="0" err="1" smtClean="0"/>
              <a:t>Educause</a:t>
            </a:r>
            <a:r>
              <a:rPr lang="en-US" sz="1200" dirty="0"/>
              <a:t>. 2009. </a:t>
            </a:r>
            <a:r>
              <a:rPr lang="en-US" sz="1200" i="1" dirty="0"/>
              <a:t>7 Things You Should Know about Personal Learning Environments.</a:t>
            </a:r>
          </a:p>
          <a:p>
            <a:pPr marL="0" indent="0" algn="l">
              <a:buNone/>
            </a:pPr>
            <a:r>
              <a:rPr lang="en-US" sz="1200" dirty="0" smtClean="0"/>
              <a:t>	Available </a:t>
            </a:r>
            <a:r>
              <a:rPr lang="en-US" sz="1200" dirty="0"/>
              <a:t>at: http://net.educause.edu/ir/library/pdf/ELI7049.pdf (accessed</a:t>
            </a:r>
          </a:p>
          <a:p>
            <a:pPr marL="0" indent="0" algn="l">
              <a:buNone/>
            </a:pPr>
            <a:r>
              <a:rPr lang="en-US" sz="1200" dirty="0" smtClean="0"/>
              <a:t>	09/28/2014</a:t>
            </a:r>
            <a:r>
              <a:rPr lang="en-US" sz="1200" dirty="0"/>
              <a:t>).</a:t>
            </a:r>
          </a:p>
          <a:p>
            <a:pPr algn="l"/>
            <a:endParaRPr lang="en-US" sz="1200" dirty="0"/>
          </a:p>
          <a:p>
            <a:pPr marL="0" indent="0" algn="l">
              <a:buNone/>
            </a:pPr>
            <a:r>
              <a:rPr lang="en-US" sz="1200" dirty="0" err="1" smtClean="0"/>
              <a:t>Melhuish</a:t>
            </a:r>
            <a:r>
              <a:rPr lang="en-US" sz="1200" dirty="0"/>
              <a:t>, Karen and Garry </a:t>
            </a:r>
            <a:r>
              <a:rPr lang="en-US" sz="1200" dirty="0" err="1"/>
              <a:t>Falloon</a:t>
            </a:r>
            <a:r>
              <a:rPr lang="en-US" sz="1200" dirty="0"/>
              <a:t>. 2010. “Looking to the Future: M-learning</a:t>
            </a:r>
          </a:p>
          <a:p>
            <a:pPr marL="0" indent="0" algn="l">
              <a:buNone/>
            </a:pPr>
            <a:r>
              <a:rPr lang="en-US" sz="1200" dirty="0" smtClean="0"/>
              <a:t>	with </a:t>
            </a:r>
            <a:r>
              <a:rPr lang="en-US" sz="1200" dirty="0"/>
              <a:t>the iPad.” </a:t>
            </a:r>
            <a:r>
              <a:rPr lang="en-US" sz="1200" i="1" dirty="0"/>
              <a:t>Computers in New Zealand Schools. Learning, Leading, Technology.</a:t>
            </a:r>
          </a:p>
          <a:p>
            <a:pPr marL="0" indent="0" algn="l">
              <a:buNone/>
            </a:pPr>
            <a:r>
              <a:rPr lang="en-US" sz="1200" dirty="0" smtClean="0"/>
              <a:t>	22</a:t>
            </a:r>
            <a:r>
              <a:rPr lang="en-US" sz="1200" dirty="0"/>
              <a:t>: 1–16</a:t>
            </a:r>
            <a:r>
              <a:rPr lang="en-US" sz="1200" dirty="0" smtClean="0"/>
              <a:t>.</a:t>
            </a:r>
          </a:p>
          <a:p>
            <a:pPr algn="l"/>
            <a:endParaRPr lang="en-US" sz="1200" dirty="0" smtClean="0"/>
          </a:p>
          <a:p>
            <a:pPr marL="0" indent="0" algn="l">
              <a:buNone/>
            </a:pPr>
            <a:r>
              <a:rPr lang="en-US" sz="1200" dirty="0"/>
              <a:t>Stanley, L. 2003. Beyond access: Psychosocial barriers to computer</a:t>
            </a:r>
          </a:p>
          <a:p>
            <a:pPr marL="0" indent="0" algn="l">
              <a:buNone/>
            </a:pPr>
            <a:r>
              <a:rPr lang="en-US" sz="1200" dirty="0" smtClean="0"/>
              <a:t>	literacy</a:t>
            </a:r>
            <a:r>
              <a:rPr lang="en-US" sz="1200" i="1" dirty="0"/>
              <a:t>. The Information Society </a:t>
            </a:r>
            <a:r>
              <a:rPr lang="en-US" sz="1200" dirty="0"/>
              <a:t>19 (5): 407–416</a:t>
            </a:r>
            <a:r>
              <a:rPr lang="en-US" sz="1200" dirty="0" smtClean="0"/>
              <a:t>.</a:t>
            </a:r>
          </a:p>
          <a:p>
            <a:pPr algn="l"/>
            <a:endParaRPr lang="en-US" sz="1200" dirty="0"/>
          </a:p>
          <a:p>
            <a:pPr marL="0" indent="0" algn="l">
              <a:buNone/>
            </a:pPr>
            <a:r>
              <a:rPr lang="en-US" sz="1200" dirty="0" err="1" smtClean="0"/>
              <a:t>Whalley</a:t>
            </a:r>
            <a:r>
              <a:rPr lang="en-US" sz="1200" dirty="0"/>
              <a:t>, W. B. (2013). the International Desk, </a:t>
            </a:r>
            <a:r>
              <a:rPr lang="en-US" sz="1200" i="1" dirty="0"/>
              <a:t>34</a:t>
            </a:r>
            <a:r>
              <a:rPr lang="en-US" sz="1200" dirty="0"/>
              <a:t>(2), 38–43</a:t>
            </a:r>
            <a:r>
              <a:rPr lang="en-US" sz="1200" dirty="0" smtClean="0"/>
              <a:t>.</a:t>
            </a:r>
          </a:p>
          <a:p>
            <a:pPr algn="l"/>
            <a:endParaRPr lang="en-US" sz="1200" dirty="0"/>
          </a:p>
          <a:p>
            <a:pPr algn="l"/>
            <a:endParaRPr lang="en-US" sz="1200" dirty="0" smtClean="0"/>
          </a:p>
          <a:p>
            <a:pPr algn="l"/>
            <a:endParaRPr lang="en-US" sz="1200" dirty="0"/>
          </a:p>
          <a:p>
            <a:pPr algn="l"/>
            <a:endParaRPr lang="en-US" sz="1200" dirty="0" smtClean="0"/>
          </a:p>
          <a:p>
            <a:pPr algn="l"/>
            <a:endParaRPr lang="en-US" sz="1200" dirty="0"/>
          </a:p>
          <a:p>
            <a:pPr algn="l"/>
            <a:endParaRPr lang="en-US" sz="1200" dirty="0" smtClean="0"/>
          </a:p>
          <a:p>
            <a:pPr algn="l"/>
            <a:endParaRPr lang="en-US" sz="1200" dirty="0"/>
          </a:p>
        </p:txBody>
      </p:sp>
    </p:spTree>
    <p:extLst>
      <p:ext uri="{BB962C8B-B14F-4D97-AF65-F5344CB8AC3E}">
        <p14:creationId xmlns:p14="http://schemas.microsoft.com/office/powerpoint/2010/main" val="2983583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smtClean="0"/>
              <a:t>Mobile Devices as Educational Technology</a:t>
            </a:r>
            <a:endParaRPr lang="en-US" dirty="0"/>
          </a:p>
        </p:txBody>
      </p:sp>
      <p:sp>
        <p:nvSpPr>
          <p:cNvPr id="3" name="Content Placeholder 2"/>
          <p:cNvSpPr>
            <a:spLocks noGrp="1"/>
          </p:cNvSpPr>
          <p:nvPr>
            <p:ph idx="1"/>
          </p:nvPr>
        </p:nvSpPr>
        <p:spPr>
          <a:xfrm>
            <a:off x="457200" y="1752600"/>
            <a:ext cx="8229600" cy="1295400"/>
          </a:xfrm>
        </p:spPr>
        <p:txBody>
          <a:bodyPr>
            <a:normAutofit/>
          </a:bodyPr>
          <a:lstStyle/>
          <a:p>
            <a:pPr marL="0" indent="0">
              <a:buNone/>
            </a:pPr>
            <a:r>
              <a:rPr lang="en-US" dirty="0"/>
              <a:t>All Educational Technology should widen the door for learners to </a:t>
            </a:r>
            <a:r>
              <a:rPr lang="en-US" dirty="0" smtClean="0"/>
              <a:t>learn, and </a:t>
            </a:r>
            <a:r>
              <a:rPr lang="en-US" dirty="0"/>
              <a:t>lower the walls which prevent learners from </a:t>
            </a:r>
            <a:r>
              <a:rPr lang="en-US" dirty="0" smtClean="0"/>
              <a:t>learning.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971800"/>
            <a:ext cx="4495800" cy="3370219"/>
          </a:xfrm>
          <a:prstGeom prst="rect">
            <a:avLst/>
          </a:prstGeom>
        </p:spPr>
      </p:pic>
    </p:spTree>
    <p:custDataLst>
      <p:tags r:id="rId1"/>
    </p:custDataLst>
    <p:extLst>
      <p:ext uri="{BB962C8B-B14F-4D97-AF65-F5344CB8AC3E}">
        <p14:creationId xmlns:p14="http://schemas.microsoft.com/office/powerpoint/2010/main" val="2090347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a:t>Mobile </a:t>
            </a:r>
            <a:r>
              <a:rPr lang="en-US" dirty="0" smtClean="0"/>
              <a:t>devices…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“…provide </a:t>
            </a:r>
            <a:r>
              <a:rPr lang="en-US" dirty="0"/>
              <a:t>a means to establish good</a:t>
            </a:r>
          </a:p>
          <a:p>
            <a:pPr marL="0" indent="0">
              <a:buNone/>
            </a:pPr>
            <a:r>
              <a:rPr lang="en-US" dirty="0"/>
              <a:t>working relationships between the faculty and students. The</a:t>
            </a:r>
          </a:p>
          <a:p>
            <a:pPr marL="0" indent="0">
              <a:buNone/>
            </a:pPr>
            <a:r>
              <a:rPr lang="en-US" dirty="0"/>
              <a:t>technologies can help build cohesive research teams. Tablets</a:t>
            </a:r>
          </a:p>
          <a:p>
            <a:pPr marL="0" indent="0">
              <a:buNone/>
            </a:pPr>
            <a:r>
              <a:rPr lang="en-US" dirty="0"/>
              <a:t>and smartphones can provide a personal learning and</a:t>
            </a:r>
          </a:p>
          <a:p>
            <a:pPr marL="0" indent="0">
              <a:buNone/>
            </a:pPr>
            <a:r>
              <a:rPr lang="en-US" dirty="0"/>
              <a:t>researching environment for any undergraduate research</a:t>
            </a:r>
          </a:p>
          <a:p>
            <a:pPr marL="0" indent="0">
              <a:buNone/>
            </a:pPr>
            <a:r>
              <a:rPr lang="en-US" dirty="0"/>
              <a:t>project, whether for recording data, storing and manipulating</a:t>
            </a:r>
          </a:p>
          <a:p>
            <a:pPr marL="0" indent="0">
              <a:buNone/>
            </a:pPr>
            <a:r>
              <a:rPr lang="en-US" dirty="0"/>
              <a:t>field notes (written, audio, and images), or “traditional”</a:t>
            </a:r>
          </a:p>
          <a:p>
            <a:pPr marL="0" indent="0">
              <a:buNone/>
            </a:pPr>
            <a:r>
              <a:rPr lang="en-US" dirty="0"/>
              <a:t>use of the web and cloud-based applications. Indeed, students</a:t>
            </a:r>
          </a:p>
          <a:p>
            <a:pPr marL="0" indent="0">
              <a:buNone/>
            </a:pPr>
            <a:r>
              <a:rPr lang="en-US" dirty="0"/>
              <a:t>could manage their research project from start to finish</a:t>
            </a:r>
          </a:p>
          <a:p>
            <a:pPr marL="0" indent="0">
              <a:buNone/>
            </a:pPr>
            <a:r>
              <a:rPr lang="en-US" dirty="0"/>
              <a:t>on a tablet, including making corrections to manuscripts</a:t>
            </a:r>
          </a:p>
          <a:p>
            <a:pPr marL="0" indent="0">
              <a:buNone/>
            </a:pPr>
            <a:r>
              <a:rPr lang="en-US" dirty="0"/>
              <a:t>and sending the final copy to a journal or to a conference</a:t>
            </a:r>
          </a:p>
          <a:p>
            <a:pPr marL="0" indent="0">
              <a:buNone/>
            </a:pPr>
            <a:r>
              <a:rPr lang="en-US" dirty="0"/>
              <a:t>as a poster presentation. Students could even finish their</a:t>
            </a:r>
          </a:p>
          <a:p>
            <a:pPr marL="0" indent="0">
              <a:buNone/>
            </a:pPr>
            <a:r>
              <a:rPr lang="en-US" dirty="0"/>
              <a:t>research by presenting a talk via a </a:t>
            </a:r>
            <a:r>
              <a:rPr lang="en-US" dirty="0" smtClean="0"/>
              <a:t>tablet</a:t>
            </a:r>
            <a:r>
              <a:rPr lang="en-US" dirty="0"/>
              <a:t> (</a:t>
            </a:r>
            <a:r>
              <a:rPr lang="en-US" b="1" dirty="0" err="1"/>
              <a:t>Whalley</a:t>
            </a:r>
            <a:r>
              <a:rPr lang="en-US" b="1" dirty="0"/>
              <a:t>, 2013</a:t>
            </a:r>
            <a:r>
              <a:rPr lang="en-US" b="1" dirty="0" smtClean="0"/>
              <a:t>).</a:t>
            </a:r>
            <a:endParaRPr lang="en-US" b="1" dirty="0"/>
          </a:p>
        </p:txBody>
      </p:sp>
    </p:spTree>
    <p:extLst>
      <p:ext uri="{BB962C8B-B14F-4D97-AF65-F5344CB8AC3E}">
        <p14:creationId xmlns:p14="http://schemas.microsoft.com/office/powerpoint/2010/main" val="183356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4543" y="1756835"/>
            <a:ext cx="8153400" cy="3416320"/>
          </a:xfrm>
          <a:prstGeom prst="rect">
            <a:avLst/>
          </a:prstGeom>
        </p:spPr>
        <p:txBody>
          <a:bodyPr wrap="square">
            <a:spAutoFit/>
          </a:bodyPr>
          <a:lstStyle/>
          <a:p>
            <a:r>
              <a:rPr lang="en-US" dirty="0" smtClean="0">
                <a:latin typeface="+mj-lt"/>
              </a:rPr>
              <a:t>Mobile Devices owned by learners are considered a part of a </a:t>
            </a:r>
            <a:r>
              <a:rPr lang="en-US" i="1" dirty="0" smtClean="0">
                <a:latin typeface="+mj-lt"/>
              </a:rPr>
              <a:t>personal learning environment. </a:t>
            </a:r>
            <a:endParaRPr lang="en-US" dirty="0">
              <a:latin typeface="+mj-lt"/>
            </a:endParaRPr>
          </a:p>
          <a:p>
            <a:endParaRPr lang="en-US" dirty="0">
              <a:latin typeface="+mj-lt"/>
            </a:endParaRPr>
          </a:p>
          <a:p>
            <a:r>
              <a:rPr lang="en-US" dirty="0" smtClean="0">
                <a:solidFill>
                  <a:schemeClr val="bg1">
                    <a:lumMod val="50000"/>
                  </a:schemeClr>
                </a:solidFill>
                <a:latin typeface="+mj-lt"/>
              </a:rPr>
              <a:t>“The term </a:t>
            </a:r>
            <a:r>
              <a:rPr lang="en-US" i="1" dirty="0">
                <a:solidFill>
                  <a:schemeClr val="bg1">
                    <a:lumMod val="50000"/>
                  </a:schemeClr>
                </a:solidFill>
                <a:latin typeface="+mj-lt"/>
              </a:rPr>
              <a:t>personal learning environment </a:t>
            </a:r>
            <a:r>
              <a:rPr lang="en-US" dirty="0">
                <a:solidFill>
                  <a:schemeClr val="bg1">
                    <a:lumMod val="50000"/>
                  </a:schemeClr>
                </a:solidFill>
                <a:latin typeface="+mj-lt"/>
              </a:rPr>
              <a:t>(PLE) describes the tools, communities, and services that constitute the individual educational platforms learners use to direct their own learning and pursue educational goals. A PLE is frequently contrasted with a learning management system in that an LMS tends to be course-centric, whereas a PLE is learner-centric. At the same time, a PLE may or may not intersect with an institutional LMS, and individuals might integrate components of an LMS into the educational environments that they construct for </a:t>
            </a:r>
            <a:r>
              <a:rPr lang="en-US" dirty="0" smtClean="0">
                <a:solidFill>
                  <a:schemeClr val="bg1">
                    <a:lumMod val="50000"/>
                  </a:schemeClr>
                </a:solidFill>
                <a:latin typeface="+mj-lt"/>
              </a:rPr>
              <a:t>themselves” </a:t>
            </a:r>
            <a:r>
              <a:rPr lang="en-US" b="1" dirty="0" smtClean="0">
                <a:latin typeface="+mj-lt"/>
              </a:rPr>
              <a:t>(</a:t>
            </a:r>
            <a:r>
              <a:rPr lang="en-US" b="1" dirty="0" err="1" smtClean="0">
                <a:latin typeface="+mj-lt"/>
              </a:rPr>
              <a:t>Educause</a:t>
            </a:r>
            <a:r>
              <a:rPr lang="en-US" b="1" dirty="0" smtClean="0">
                <a:latin typeface="+mj-lt"/>
              </a:rPr>
              <a:t>, 2009).</a:t>
            </a:r>
            <a:endParaRPr lang="en-US" b="1" i="1" dirty="0">
              <a:latin typeface="+mj-lt"/>
            </a:endParaRPr>
          </a:p>
        </p:txBody>
      </p:sp>
    </p:spTree>
    <p:extLst>
      <p:ext uri="{BB962C8B-B14F-4D97-AF65-F5344CB8AC3E}">
        <p14:creationId xmlns:p14="http://schemas.microsoft.com/office/powerpoint/2010/main" val="405630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981199"/>
          </a:xfrm>
        </p:spPr>
        <p:txBody>
          <a:bodyPr/>
          <a:lstStyle/>
          <a:p>
            <a:r>
              <a:rPr lang="en-US" dirty="0"/>
              <a:t>O</a:t>
            </a:r>
            <a:r>
              <a:rPr lang="en-US" dirty="0" smtClean="0"/>
              <a:t>bjectives</a:t>
            </a:r>
            <a:endParaRPr lang="en-US" dirty="0"/>
          </a:p>
        </p:txBody>
      </p:sp>
      <p:sp>
        <p:nvSpPr>
          <p:cNvPr id="3" name="Subtitle 2"/>
          <p:cNvSpPr>
            <a:spLocks noGrp="1"/>
          </p:cNvSpPr>
          <p:nvPr>
            <p:ph type="subTitle" idx="1"/>
          </p:nvPr>
        </p:nvSpPr>
        <p:spPr>
          <a:xfrm>
            <a:off x="1295400" y="2895600"/>
            <a:ext cx="6400800" cy="1905000"/>
          </a:xfrm>
        </p:spPr>
        <p:txBody>
          <a:bodyPr>
            <a:normAutofit/>
          </a:bodyPr>
          <a:lstStyle/>
          <a:p>
            <a:pPr algn="l"/>
            <a:r>
              <a:rPr lang="en-US" dirty="0" smtClean="0"/>
              <a:t>Benefits</a:t>
            </a:r>
          </a:p>
          <a:p>
            <a:pPr algn="l"/>
            <a:r>
              <a:rPr lang="en-US" dirty="0" smtClean="0"/>
              <a:t>Use</a:t>
            </a:r>
          </a:p>
          <a:p>
            <a:pPr algn="l"/>
            <a:r>
              <a:rPr lang="en-US" dirty="0" smtClean="0"/>
              <a:t>Barriers</a:t>
            </a:r>
          </a:p>
        </p:txBody>
      </p:sp>
    </p:spTree>
    <p:extLst>
      <p:ext uri="{BB962C8B-B14F-4D97-AF65-F5344CB8AC3E}">
        <p14:creationId xmlns:p14="http://schemas.microsoft.com/office/powerpoint/2010/main" val="169179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33400" y="1256618"/>
            <a:ext cx="7772400" cy="3886200"/>
          </a:xfrm>
        </p:spPr>
        <p:txBody>
          <a:bodyPr>
            <a:normAutofit fontScale="92500" lnSpcReduction="20000"/>
          </a:bodyPr>
          <a:lstStyle/>
          <a:p>
            <a:pPr marL="0" indent="0">
              <a:buNone/>
            </a:pPr>
            <a:r>
              <a:rPr lang="en-US" b="1" dirty="0" smtClean="0"/>
              <a:t>Widening the doorway:</a:t>
            </a:r>
          </a:p>
          <a:p>
            <a:r>
              <a:rPr lang="en-US" i="1" dirty="0" smtClean="0"/>
              <a:t>The doorway to learning is made of Learners, Educators, and </a:t>
            </a:r>
            <a:r>
              <a:rPr lang="en-US" i="1" dirty="0"/>
              <a:t>A</a:t>
            </a:r>
            <a:r>
              <a:rPr lang="en-US" i="1" dirty="0" smtClean="0"/>
              <a:t>dministrators, and Instructional Designers. </a:t>
            </a:r>
          </a:p>
          <a:p>
            <a:pPr marL="0" indent="0" algn="l">
              <a:buNone/>
            </a:pPr>
            <a:r>
              <a:rPr lang="en-US" dirty="0" smtClean="0"/>
              <a:t>	</a:t>
            </a:r>
          </a:p>
          <a:p>
            <a:pPr marL="342900" indent="-342900" algn="l">
              <a:buFont typeface="Arial" pitchFamily="34" charset="0"/>
              <a:buChar char="•"/>
            </a:pPr>
            <a:r>
              <a:rPr lang="en-US" dirty="0" smtClean="0"/>
              <a:t>Accessibility for learners</a:t>
            </a:r>
          </a:p>
          <a:p>
            <a:pPr marL="0" indent="0" algn="l">
              <a:buNone/>
            </a:pPr>
            <a:r>
              <a:rPr lang="en-US" dirty="0"/>
              <a:t>	</a:t>
            </a:r>
            <a:r>
              <a:rPr lang="en-US" dirty="0" smtClean="0"/>
              <a:t>Tethered/untethered</a:t>
            </a:r>
          </a:p>
          <a:p>
            <a:pPr marL="0" indent="0" algn="l">
              <a:buNone/>
            </a:pPr>
            <a:r>
              <a:rPr lang="en-US" dirty="0"/>
              <a:t>	</a:t>
            </a:r>
            <a:r>
              <a:rPr lang="en-US" dirty="0" smtClean="0"/>
              <a:t>Synchronous/Asynchronous Learning</a:t>
            </a:r>
          </a:p>
          <a:p>
            <a:pPr marL="0" indent="0" algn="l">
              <a:buNone/>
            </a:pPr>
            <a:r>
              <a:rPr lang="en-US" dirty="0" smtClean="0"/>
              <a:t>	Traditional, Blended, and Distance (or online) 	formats</a:t>
            </a:r>
          </a:p>
          <a:p>
            <a:pPr marL="342900" indent="-342900" algn="l">
              <a:buFont typeface="Arial" pitchFamily="34" charset="0"/>
              <a:buChar char="•"/>
            </a:pPr>
            <a:r>
              <a:rPr lang="en-US" dirty="0" smtClean="0"/>
              <a:t>Cost for learners</a:t>
            </a:r>
          </a:p>
          <a:p>
            <a:pPr marL="342900" indent="-342900" algn="l">
              <a:buFont typeface="Arial" pitchFamily="34" charset="0"/>
              <a:buChar char="•"/>
            </a:pPr>
            <a:r>
              <a:rPr lang="en-US" dirty="0" smtClean="0"/>
              <a:t>Ease of information distribution for educators</a:t>
            </a:r>
          </a:p>
          <a:p>
            <a:endParaRPr lang="en-US" dirty="0" smtClean="0"/>
          </a:p>
          <a:p>
            <a:endParaRPr lang="en-US" dirty="0" smtClean="0"/>
          </a:p>
          <a:p>
            <a:endParaRPr lang="en-US" dirty="0"/>
          </a:p>
        </p:txBody>
      </p:sp>
      <p:sp>
        <p:nvSpPr>
          <p:cNvPr id="2" name="Title 1"/>
          <p:cNvSpPr>
            <a:spLocks noGrp="1"/>
          </p:cNvSpPr>
          <p:nvPr>
            <p:ph type="title" idx="4294967295"/>
          </p:nvPr>
        </p:nvSpPr>
        <p:spPr>
          <a:xfrm>
            <a:off x="0" y="304800"/>
            <a:ext cx="7772400" cy="752475"/>
          </a:xfrm>
        </p:spPr>
        <p:txBody>
          <a:bodyPr>
            <a:normAutofit fontScale="90000"/>
          </a:bodyPr>
          <a:lstStyle/>
          <a:p>
            <a:r>
              <a:rPr lang="en-US" dirty="0" smtClean="0"/>
              <a:t>Benefits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110161"/>
            <a:ext cx="4762500" cy="1747837"/>
          </a:xfrm>
          <a:prstGeom prst="rect">
            <a:avLst/>
          </a:prstGeom>
        </p:spPr>
      </p:pic>
    </p:spTree>
    <p:extLst>
      <p:ext uri="{BB962C8B-B14F-4D97-AF65-F5344CB8AC3E}">
        <p14:creationId xmlns:p14="http://schemas.microsoft.com/office/powerpoint/2010/main" val="4065492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209550"/>
            <a:ext cx="7772400" cy="1085850"/>
          </a:xfrm>
        </p:spPr>
        <p:txBody>
          <a:bodyPr/>
          <a:lstStyle/>
          <a:p>
            <a:r>
              <a:rPr lang="en-US" dirty="0" smtClean="0"/>
              <a:t>The </a:t>
            </a:r>
            <a:r>
              <a:rPr lang="en-US" b="1" dirty="0" smtClean="0"/>
              <a:t>most common </a:t>
            </a:r>
            <a:r>
              <a:rPr lang="en-US" dirty="0" smtClean="0"/>
              <a:t>mobile devices are Laptops, Cell phones, and Tablets.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914400"/>
            <a:ext cx="5104472" cy="3278028"/>
          </a:xfrm>
          <a:prstGeom prst="rect">
            <a:avLst/>
          </a:prstGeom>
        </p:spPr>
      </p:pic>
      <p:sp>
        <p:nvSpPr>
          <p:cNvPr id="2" name="Rectangle 1"/>
          <p:cNvSpPr/>
          <p:nvPr/>
        </p:nvSpPr>
        <p:spPr>
          <a:xfrm>
            <a:off x="391885" y="4724400"/>
            <a:ext cx="8458200" cy="1477328"/>
          </a:xfrm>
          <a:prstGeom prst="rect">
            <a:avLst/>
          </a:prstGeom>
        </p:spPr>
        <p:txBody>
          <a:bodyPr wrap="square">
            <a:spAutoFit/>
          </a:bodyPr>
          <a:lstStyle/>
          <a:p>
            <a:r>
              <a:rPr lang="en-US" dirty="0" smtClean="0">
                <a:solidFill>
                  <a:schemeClr val="bg1">
                    <a:lumMod val="50000"/>
                  </a:schemeClr>
                </a:solidFill>
              </a:rPr>
              <a:t>“Tablets </a:t>
            </a:r>
            <a:r>
              <a:rPr lang="en-US" dirty="0">
                <a:solidFill>
                  <a:schemeClr val="bg1">
                    <a:lumMod val="50000"/>
                  </a:schemeClr>
                </a:solidFill>
              </a:rPr>
              <a:t>are emerging as the device </a:t>
            </a:r>
            <a:r>
              <a:rPr lang="en-US" dirty="0" smtClean="0">
                <a:solidFill>
                  <a:schemeClr val="bg1">
                    <a:lumMod val="50000"/>
                  </a:schemeClr>
                </a:solidFill>
              </a:rPr>
              <a:t>of choice </a:t>
            </a:r>
            <a:r>
              <a:rPr lang="en-US" dirty="0">
                <a:solidFill>
                  <a:schemeClr val="bg1">
                    <a:lumMod val="50000"/>
                  </a:schemeClr>
                </a:solidFill>
              </a:rPr>
              <a:t>in a multiple device </a:t>
            </a:r>
            <a:r>
              <a:rPr lang="en-US" dirty="0" smtClean="0">
                <a:solidFill>
                  <a:schemeClr val="bg1">
                    <a:lumMod val="50000"/>
                  </a:schemeClr>
                </a:solidFill>
              </a:rPr>
              <a:t>ecosystem. They're </a:t>
            </a:r>
            <a:r>
              <a:rPr lang="en-US" dirty="0">
                <a:solidFill>
                  <a:schemeClr val="bg1">
                    <a:lumMod val="50000"/>
                  </a:schemeClr>
                </a:solidFill>
              </a:rPr>
              <a:t>light, they access the </a:t>
            </a:r>
            <a:r>
              <a:rPr lang="en-US" dirty="0" smtClean="0">
                <a:solidFill>
                  <a:schemeClr val="bg1">
                    <a:lumMod val="50000"/>
                  </a:schemeClr>
                </a:solidFill>
              </a:rPr>
              <a:t>digital world</a:t>
            </a:r>
            <a:r>
              <a:rPr lang="en-US" dirty="0">
                <a:solidFill>
                  <a:schemeClr val="bg1">
                    <a:lumMod val="50000"/>
                  </a:schemeClr>
                </a:solidFill>
              </a:rPr>
              <a:t>, and they work using the </a:t>
            </a:r>
            <a:r>
              <a:rPr lang="en-US" dirty="0" smtClean="0">
                <a:solidFill>
                  <a:schemeClr val="bg1">
                    <a:lumMod val="50000"/>
                  </a:schemeClr>
                </a:solidFill>
              </a:rPr>
              <a:t>normal web </a:t>
            </a:r>
            <a:r>
              <a:rPr lang="en-US" dirty="0">
                <a:solidFill>
                  <a:schemeClr val="bg1">
                    <a:lumMod val="50000"/>
                  </a:schemeClr>
                </a:solidFill>
              </a:rPr>
              <a:t>and apps (which are turning into </a:t>
            </a:r>
            <a:r>
              <a:rPr lang="en-US" dirty="0" smtClean="0">
                <a:solidFill>
                  <a:schemeClr val="bg1">
                    <a:lumMod val="50000"/>
                  </a:schemeClr>
                </a:solidFill>
              </a:rPr>
              <a:t>a boundless </a:t>
            </a:r>
            <a:r>
              <a:rPr lang="en-US" dirty="0">
                <a:solidFill>
                  <a:schemeClr val="bg1">
                    <a:lumMod val="50000"/>
                  </a:schemeClr>
                </a:solidFill>
              </a:rPr>
              <a:t>economic, learning, </a:t>
            </a:r>
            <a:r>
              <a:rPr lang="en-US" dirty="0" smtClean="0">
                <a:solidFill>
                  <a:schemeClr val="bg1">
                    <a:lumMod val="50000"/>
                  </a:schemeClr>
                </a:solidFill>
              </a:rPr>
              <a:t>social, and </a:t>
            </a:r>
            <a:r>
              <a:rPr lang="en-US" dirty="0">
                <a:solidFill>
                  <a:schemeClr val="bg1">
                    <a:lumMod val="50000"/>
                  </a:schemeClr>
                </a:solidFill>
              </a:rPr>
              <a:t>cultural ecosystem</a:t>
            </a:r>
            <a:r>
              <a:rPr lang="en-US" dirty="0" smtClean="0">
                <a:solidFill>
                  <a:schemeClr val="bg1">
                    <a:lumMod val="50000"/>
                  </a:schemeClr>
                </a:solidFill>
              </a:rPr>
              <a:t>)”</a:t>
            </a:r>
            <a:r>
              <a:rPr lang="en-US" b="1" dirty="0" smtClean="0">
                <a:solidFill>
                  <a:schemeClr val="bg1">
                    <a:lumMod val="50000"/>
                  </a:schemeClr>
                </a:solidFill>
              </a:rPr>
              <a:t>(</a:t>
            </a:r>
            <a:r>
              <a:rPr lang="en-US" b="1" dirty="0"/>
              <a:t>Abram, </a:t>
            </a:r>
            <a:r>
              <a:rPr lang="en-US" b="1" dirty="0" err="1"/>
              <a:t>n.d</a:t>
            </a:r>
            <a:r>
              <a:rPr lang="en-US" b="1" dirty="0" err="1" smtClean="0"/>
              <a:t>.</a:t>
            </a:r>
            <a:r>
              <a:rPr lang="en-US" b="1" dirty="0" smtClean="0"/>
              <a:t>).</a:t>
            </a:r>
            <a:endParaRPr lang="en-US" b="1" dirty="0"/>
          </a:p>
          <a:p>
            <a:endParaRPr lang="en-US" dirty="0"/>
          </a:p>
        </p:txBody>
      </p:sp>
    </p:spTree>
    <p:custDataLst>
      <p:tags r:id="rId1"/>
    </p:custDataLst>
    <p:extLst>
      <p:ext uri="{BB962C8B-B14F-4D97-AF65-F5344CB8AC3E}">
        <p14:creationId xmlns:p14="http://schemas.microsoft.com/office/powerpoint/2010/main" val="2796001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5638800" cy="1066800"/>
          </a:xfrm>
        </p:spPr>
        <p:txBody>
          <a:bodyPr/>
          <a:lstStyle/>
          <a:p>
            <a:r>
              <a:rPr lang="en-US" dirty="0" smtClean="0"/>
              <a:t>Benefits</a:t>
            </a:r>
            <a:endParaRPr lang="en-US" dirty="0"/>
          </a:p>
        </p:txBody>
      </p:sp>
      <p:sp>
        <p:nvSpPr>
          <p:cNvPr id="3" name="Text Placeholder 2"/>
          <p:cNvSpPr>
            <a:spLocks noGrp="1"/>
          </p:cNvSpPr>
          <p:nvPr>
            <p:ph type="body" idx="1"/>
          </p:nvPr>
        </p:nvSpPr>
        <p:spPr>
          <a:xfrm>
            <a:off x="685800" y="2667000"/>
            <a:ext cx="7772400" cy="3143250"/>
          </a:xfrm>
        </p:spPr>
        <p:txBody>
          <a:bodyPr>
            <a:normAutofit fontScale="92500" lnSpcReduction="20000"/>
          </a:bodyPr>
          <a:lstStyle/>
          <a:p>
            <a:r>
              <a:rPr lang="en-US" b="1" dirty="0"/>
              <a:t>Accessibility for learners</a:t>
            </a:r>
          </a:p>
          <a:p>
            <a:pPr algn="l"/>
            <a:endParaRPr lang="en-US" dirty="0" smtClean="0"/>
          </a:p>
          <a:p>
            <a:pPr algn="l"/>
            <a:r>
              <a:rPr lang="en-US" dirty="0" smtClean="0"/>
              <a:t>Untethered learning allows students to access educators, other students, and learning resources from almost anywhere, anytime. </a:t>
            </a:r>
          </a:p>
          <a:p>
            <a:pPr algn="l"/>
            <a:endParaRPr lang="en-US" dirty="0"/>
          </a:p>
          <a:p>
            <a:pPr algn="l"/>
            <a:r>
              <a:rPr lang="en-US" dirty="0" smtClean="0"/>
              <a:t>The implementation of simultaneous synchronous/asynchronous learning allows for educational social engagement without losing the untethered freedom of a purely online learning environment for learners who rely on their devices as their primary learning interface.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6201" y="304801"/>
            <a:ext cx="3091562" cy="2057400"/>
          </a:xfrm>
          <a:prstGeom prst="rect">
            <a:avLst/>
          </a:prstGeom>
        </p:spPr>
      </p:pic>
    </p:spTree>
    <p:extLst>
      <p:ext uri="{BB962C8B-B14F-4D97-AF65-F5344CB8AC3E}">
        <p14:creationId xmlns:p14="http://schemas.microsoft.com/office/powerpoint/2010/main" val="3384175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981075"/>
          </a:xfrm>
        </p:spPr>
        <p:txBody>
          <a:bodyPr/>
          <a:lstStyle/>
          <a:p>
            <a:r>
              <a:rPr lang="en-US" dirty="0"/>
              <a:t>Benefits</a:t>
            </a:r>
          </a:p>
        </p:txBody>
      </p:sp>
      <p:sp>
        <p:nvSpPr>
          <p:cNvPr id="3" name="Text Placeholder 2"/>
          <p:cNvSpPr>
            <a:spLocks noGrp="1"/>
          </p:cNvSpPr>
          <p:nvPr>
            <p:ph type="body" idx="1"/>
          </p:nvPr>
        </p:nvSpPr>
        <p:spPr>
          <a:xfrm>
            <a:off x="762000" y="1295400"/>
            <a:ext cx="7772400" cy="3657600"/>
          </a:xfrm>
        </p:spPr>
        <p:txBody>
          <a:bodyPr>
            <a:normAutofit fontScale="92500" lnSpcReduction="10000"/>
          </a:bodyPr>
          <a:lstStyle/>
          <a:p>
            <a:r>
              <a:rPr lang="en-US" b="1" dirty="0"/>
              <a:t>Cost for learners</a:t>
            </a:r>
          </a:p>
          <a:p>
            <a:pPr algn="l"/>
            <a:r>
              <a:rPr lang="en-US" dirty="0" smtClean="0"/>
              <a:t>Low-end tablets and cell phones capable of accessing online courses and running productivity and communication apps are available for about the price of 15-20 hours of minimum wage work.</a:t>
            </a:r>
            <a:r>
              <a:rPr lang="en-US" dirty="0"/>
              <a:t> </a:t>
            </a:r>
            <a:r>
              <a:rPr lang="en-US" dirty="0" smtClean="0"/>
              <a:t>Since many learners often own these devices for social and professional reasons before engaging in formal learning, the BYOD (Bring Your Own Device) philosophy can be implemented in many Higher Education fields with reliability. Students who don’t have devices can be facilitated with institution owned devices (like </a:t>
            </a:r>
            <a:r>
              <a:rPr lang="en-US" dirty="0" err="1" smtClean="0"/>
              <a:t>iPad</a:t>
            </a:r>
            <a:r>
              <a:rPr lang="en-US" dirty="0" smtClean="0"/>
              <a:t> labs). </a:t>
            </a:r>
          </a:p>
          <a:p>
            <a:pPr algn="l"/>
            <a:endParaRPr lang="en-US" dirty="0"/>
          </a:p>
          <a:p>
            <a:pPr algn="l"/>
            <a:r>
              <a:rPr lang="en-US" dirty="0" smtClean="0"/>
              <a:t>20 years ago, the cost of a low-end laptop would equate to well over 300 hours of minimum-wage work. </a:t>
            </a:r>
          </a:p>
        </p:txBody>
      </p:sp>
      <p:sp>
        <p:nvSpPr>
          <p:cNvPr id="4" name="TextBox 3"/>
          <p:cNvSpPr txBox="1"/>
          <p:nvPr/>
        </p:nvSpPr>
        <p:spPr>
          <a:xfrm>
            <a:off x="1143000" y="5257800"/>
            <a:ext cx="6486071" cy="646331"/>
          </a:xfrm>
          <a:prstGeom prst="rect">
            <a:avLst/>
          </a:prstGeom>
          <a:noFill/>
        </p:spPr>
        <p:txBody>
          <a:bodyPr wrap="none" rtlCol="0">
            <a:spAutoFit/>
          </a:bodyPr>
          <a:lstStyle/>
          <a:p>
            <a:r>
              <a:rPr lang="en-US" dirty="0" smtClean="0">
                <a:solidFill>
                  <a:schemeClr val="bg1">
                    <a:lumMod val="50000"/>
                  </a:schemeClr>
                </a:solidFill>
              </a:rPr>
              <a:t>“Smartphones </a:t>
            </a:r>
            <a:r>
              <a:rPr lang="en-US" dirty="0">
                <a:solidFill>
                  <a:schemeClr val="bg1">
                    <a:lumMod val="50000"/>
                  </a:schemeClr>
                </a:solidFill>
              </a:rPr>
              <a:t>are becoming more affordable and </a:t>
            </a:r>
            <a:r>
              <a:rPr lang="en-US" dirty="0" smtClean="0">
                <a:solidFill>
                  <a:schemeClr val="bg1">
                    <a:lumMod val="50000"/>
                  </a:schemeClr>
                </a:solidFill>
              </a:rPr>
              <a:t>ubiquitous”</a:t>
            </a:r>
            <a:endParaRPr lang="en-US" dirty="0">
              <a:solidFill>
                <a:schemeClr val="bg1">
                  <a:lumMod val="50000"/>
                </a:schemeClr>
              </a:solidFill>
            </a:endParaRPr>
          </a:p>
          <a:p>
            <a:r>
              <a:rPr lang="en-US" b="1" dirty="0"/>
              <a:t>(</a:t>
            </a:r>
            <a:r>
              <a:rPr lang="en-US" b="1" dirty="0" err="1"/>
              <a:t>Melhuish</a:t>
            </a:r>
            <a:r>
              <a:rPr lang="en-US" b="1" dirty="0"/>
              <a:t> and </a:t>
            </a:r>
            <a:r>
              <a:rPr lang="en-US" b="1" dirty="0" err="1"/>
              <a:t>Falloon</a:t>
            </a:r>
            <a:r>
              <a:rPr lang="en-US" b="1" dirty="0"/>
              <a:t> 2010</a:t>
            </a:r>
            <a:r>
              <a:rPr lang="en-US" b="1" dirty="0" smtClean="0"/>
              <a:t>).</a:t>
            </a:r>
            <a:endParaRPr lang="en-US" b="1" dirty="0"/>
          </a:p>
        </p:txBody>
      </p:sp>
    </p:spTree>
    <p:extLst>
      <p:ext uri="{BB962C8B-B14F-4D97-AF65-F5344CB8AC3E}">
        <p14:creationId xmlns:p14="http://schemas.microsoft.com/office/powerpoint/2010/main" val="41963284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519</TotalTime>
  <Words>983</Words>
  <Application>Microsoft Office PowerPoint</Application>
  <PresentationFormat>On-screen Show (4:3)</PresentationFormat>
  <Paragraphs>117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Executive</vt:lpstr>
      <vt:lpstr>Mobile Devices  in  Higher Education</vt:lpstr>
      <vt:lpstr>Mobile Devices as Educational Technology</vt:lpstr>
      <vt:lpstr>Mobile devices…</vt:lpstr>
      <vt:lpstr>PowerPoint Presentation</vt:lpstr>
      <vt:lpstr>Objectives</vt:lpstr>
      <vt:lpstr>Benefits</vt:lpstr>
      <vt:lpstr>PowerPoint Presentation</vt:lpstr>
      <vt:lpstr>Benefits</vt:lpstr>
      <vt:lpstr>Benefits</vt:lpstr>
      <vt:lpstr>Benefits</vt:lpstr>
      <vt:lpstr>General Use</vt:lpstr>
      <vt:lpstr>Use: Mimio Mobile</vt:lpstr>
      <vt:lpstr>Barriers</vt:lpstr>
      <vt:lpstr>PowerPoint Presentation</vt:lpstr>
      <vt:lpstr>Despite these barriers, well implemented use of these devices can dramatically enhance learner engagement</vt:lpstr>
      <vt:lpstr>Bibliography</vt:lpstr>
    </vt:vector>
  </TitlesOfParts>
  <Company>SSC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88</cp:revision>
  <dcterms:created xsi:type="dcterms:W3CDTF">2014-09-26T15:58:35Z</dcterms:created>
  <dcterms:modified xsi:type="dcterms:W3CDTF">2014-09-29T17:11:50Z</dcterms:modified>
</cp:coreProperties>
</file>